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59" r:id="rId6"/>
    <p:sldId id="262" r:id="rId7"/>
    <p:sldId id="260"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91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u-HU" smtClean="0"/>
              <a:t>Mintacím szerkesztése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en-US" dirty="0"/>
          </a:p>
        </p:txBody>
      </p:sp>
      <p:sp>
        <p:nvSpPr>
          <p:cNvPr id="4" name="Date Placeholder 3"/>
          <p:cNvSpPr>
            <a:spLocks noGrp="1"/>
          </p:cNvSpPr>
          <p:nvPr>
            <p:ph type="dt" sz="half" idx="10"/>
          </p:nvPr>
        </p:nvSpPr>
        <p:spPr/>
        <p:txBody>
          <a:bodyPr/>
          <a:lstStyle/>
          <a:p>
            <a:fld id="{9BD98937-C960-4DAA-B584-473B633A5F55}" type="datetimeFigureOut">
              <a:rPr lang="hu-HU" smtClean="0"/>
              <a:t>2016.03.20.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07FFD3C-0D39-40EA-9CA1-99F9C58375B6}" type="slidenum">
              <a:rPr lang="hu-HU" smtClean="0"/>
              <a:t>‹#›</a:t>
            </a:fld>
            <a:endParaRPr lang="hu-HU"/>
          </a:p>
        </p:txBody>
      </p:sp>
    </p:spTree>
    <p:extLst>
      <p:ext uri="{BB962C8B-B14F-4D97-AF65-F5344CB8AC3E}">
        <p14:creationId xmlns:p14="http://schemas.microsoft.com/office/powerpoint/2010/main" val="1353598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9BD98937-C960-4DAA-B584-473B633A5F55}" type="datetimeFigureOut">
              <a:rPr lang="hu-HU" smtClean="0"/>
              <a:t>2016.03.20.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07FFD3C-0D39-40EA-9CA1-99F9C58375B6}" type="slidenum">
              <a:rPr lang="hu-HU" smtClean="0"/>
              <a:t>‹#›</a:t>
            </a:fld>
            <a:endParaRPr lang="hu-HU"/>
          </a:p>
        </p:txBody>
      </p:sp>
    </p:spTree>
    <p:extLst>
      <p:ext uri="{BB962C8B-B14F-4D97-AF65-F5344CB8AC3E}">
        <p14:creationId xmlns:p14="http://schemas.microsoft.com/office/powerpoint/2010/main" val="21429157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9BD98937-C960-4DAA-B584-473B633A5F55}" type="datetimeFigureOut">
              <a:rPr lang="hu-HU" smtClean="0"/>
              <a:t>2016.03.20.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07FFD3C-0D39-40EA-9CA1-99F9C58375B6}" type="slidenum">
              <a:rPr lang="hu-HU" smtClean="0"/>
              <a:t>‹#›</a:t>
            </a:fld>
            <a:endParaRPr lang="hu-HU"/>
          </a:p>
        </p:txBody>
      </p:sp>
    </p:spTree>
    <p:extLst>
      <p:ext uri="{BB962C8B-B14F-4D97-AF65-F5344CB8AC3E}">
        <p14:creationId xmlns:p14="http://schemas.microsoft.com/office/powerpoint/2010/main" val="24386123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9BD98937-C960-4DAA-B584-473B633A5F55}" type="datetimeFigureOut">
              <a:rPr lang="hu-HU" smtClean="0"/>
              <a:t>2016.03.20.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07FFD3C-0D39-40EA-9CA1-99F9C58375B6}" type="slidenum">
              <a:rPr lang="hu-HU" smtClean="0"/>
              <a:t>‹#›</a:t>
            </a:fld>
            <a:endParaRPr lang="hu-HU"/>
          </a:p>
        </p:txBody>
      </p:sp>
    </p:spTree>
    <p:extLst>
      <p:ext uri="{BB962C8B-B14F-4D97-AF65-F5344CB8AC3E}">
        <p14:creationId xmlns:p14="http://schemas.microsoft.com/office/powerpoint/2010/main" val="19889789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hu-HU" smtClean="0"/>
              <a:t>Mintacím szerkesztése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9BD98937-C960-4DAA-B584-473B633A5F55}" type="datetimeFigureOut">
              <a:rPr lang="hu-HU" smtClean="0"/>
              <a:t>2016.03.20.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07FFD3C-0D39-40EA-9CA1-99F9C58375B6}" type="slidenum">
              <a:rPr lang="hu-HU" smtClean="0"/>
              <a:t>‹#›</a:t>
            </a:fld>
            <a:endParaRPr lang="hu-HU"/>
          </a:p>
        </p:txBody>
      </p:sp>
    </p:spTree>
    <p:extLst>
      <p:ext uri="{BB962C8B-B14F-4D97-AF65-F5344CB8AC3E}">
        <p14:creationId xmlns:p14="http://schemas.microsoft.com/office/powerpoint/2010/main" val="25420607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9BD98937-C960-4DAA-B584-473B633A5F55}" type="datetimeFigureOut">
              <a:rPr lang="hu-HU" smtClean="0"/>
              <a:t>2016.03.20.</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07FFD3C-0D39-40EA-9CA1-99F9C58375B6}" type="slidenum">
              <a:rPr lang="hu-HU" smtClean="0"/>
              <a:t>‹#›</a:t>
            </a:fld>
            <a:endParaRPr lang="hu-HU"/>
          </a:p>
        </p:txBody>
      </p:sp>
    </p:spTree>
    <p:extLst>
      <p:ext uri="{BB962C8B-B14F-4D97-AF65-F5344CB8AC3E}">
        <p14:creationId xmlns:p14="http://schemas.microsoft.com/office/powerpoint/2010/main" val="15229795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hu-HU" smtClean="0"/>
              <a:t>Mintacím szerkesztése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629842" y="2505075"/>
            <a:ext cx="3868340"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4629151" y="2505075"/>
            <a:ext cx="3887391"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9BD98937-C960-4DAA-B584-473B633A5F55}" type="datetimeFigureOut">
              <a:rPr lang="hu-HU" smtClean="0"/>
              <a:t>2016.03.20.</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D07FFD3C-0D39-40EA-9CA1-99F9C58375B6}" type="slidenum">
              <a:rPr lang="hu-HU" smtClean="0"/>
              <a:t>‹#›</a:t>
            </a:fld>
            <a:endParaRPr lang="hu-HU"/>
          </a:p>
        </p:txBody>
      </p:sp>
    </p:spTree>
    <p:extLst>
      <p:ext uri="{BB962C8B-B14F-4D97-AF65-F5344CB8AC3E}">
        <p14:creationId xmlns:p14="http://schemas.microsoft.com/office/powerpoint/2010/main" val="631615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9BD98937-C960-4DAA-B584-473B633A5F55}" type="datetimeFigureOut">
              <a:rPr lang="hu-HU" smtClean="0"/>
              <a:t>2016.03.20.</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D07FFD3C-0D39-40EA-9CA1-99F9C58375B6}" type="slidenum">
              <a:rPr lang="hu-HU" smtClean="0"/>
              <a:t>‹#›</a:t>
            </a:fld>
            <a:endParaRPr lang="hu-HU"/>
          </a:p>
        </p:txBody>
      </p:sp>
    </p:spTree>
    <p:extLst>
      <p:ext uri="{BB962C8B-B14F-4D97-AF65-F5344CB8AC3E}">
        <p14:creationId xmlns:p14="http://schemas.microsoft.com/office/powerpoint/2010/main" val="28714771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98937-C960-4DAA-B584-473B633A5F55}" type="datetimeFigureOut">
              <a:rPr lang="hu-HU" smtClean="0"/>
              <a:t>2016.03.20.</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D07FFD3C-0D39-40EA-9CA1-99F9C58375B6}" type="slidenum">
              <a:rPr lang="hu-HU" smtClean="0"/>
              <a:t>‹#›</a:t>
            </a:fld>
            <a:endParaRPr lang="hu-HU"/>
          </a:p>
        </p:txBody>
      </p:sp>
    </p:spTree>
    <p:extLst>
      <p:ext uri="{BB962C8B-B14F-4D97-AF65-F5344CB8AC3E}">
        <p14:creationId xmlns:p14="http://schemas.microsoft.com/office/powerpoint/2010/main" val="16523121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smtClean="0"/>
              <a:t>Mintacím szerkesztése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9BD98937-C960-4DAA-B584-473B633A5F55}" type="datetimeFigureOut">
              <a:rPr lang="hu-HU" smtClean="0"/>
              <a:t>2016.03.20.</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07FFD3C-0D39-40EA-9CA1-99F9C58375B6}" type="slidenum">
              <a:rPr lang="hu-HU" smtClean="0"/>
              <a:t>‹#›</a:t>
            </a:fld>
            <a:endParaRPr lang="hu-HU"/>
          </a:p>
        </p:txBody>
      </p:sp>
    </p:spTree>
    <p:extLst>
      <p:ext uri="{BB962C8B-B14F-4D97-AF65-F5344CB8AC3E}">
        <p14:creationId xmlns:p14="http://schemas.microsoft.com/office/powerpoint/2010/main" val="31614684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smtClean="0"/>
              <a:t>Mintacím szerkesztése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9BD98937-C960-4DAA-B584-473B633A5F55}" type="datetimeFigureOut">
              <a:rPr lang="hu-HU" smtClean="0"/>
              <a:t>2016.03.20.</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07FFD3C-0D39-40EA-9CA1-99F9C58375B6}" type="slidenum">
              <a:rPr lang="hu-HU" smtClean="0"/>
              <a:t>‹#›</a:t>
            </a:fld>
            <a:endParaRPr lang="hu-HU"/>
          </a:p>
        </p:txBody>
      </p:sp>
    </p:spTree>
    <p:extLst>
      <p:ext uri="{BB962C8B-B14F-4D97-AF65-F5344CB8AC3E}">
        <p14:creationId xmlns:p14="http://schemas.microsoft.com/office/powerpoint/2010/main" val="20747819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2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98937-C960-4DAA-B584-473B633A5F55}" type="datetimeFigureOut">
              <a:rPr lang="hu-HU" smtClean="0"/>
              <a:t>2016.03.20.</a:t>
            </a:fld>
            <a:endParaRPr lang="hu-HU"/>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7FFD3C-0D39-40EA-9CA1-99F9C58375B6}" type="slidenum">
              <a:rPr lang="hu-HU" smtClean="0"/>
              <a:t>‹#›</a:t>
            </a:fld>
            <a:endParaRPr lang="hu-HU"/>
          </a:p>
        </p:txBody>
      </p:sp>
    </p:spTree>
    <p:extLst>
      <p:ext uri="{BB962C8B-B14F-4D97-AF65-F5344CB8AC3E}">
        <p14:creationId xmlns:p14="http://schemas.microsoft.com/office/powerpoint/2010/main" val="2847682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http://schemas.microsoft.com/office/powerpoint/2012/main" Requires="p15">
      <p:transition xmlns:p14="http://schemas.microsoft.com/office/powerpoint/2010/main" spd="slow" p14:dur="2000">
        <p15:prstTrans prst="peelOff"/>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85800" y="2235200"/>
            <a:ext cx="7772400" cy="2387600"/>
          </a:xfrm>
        </p:spPr>
        <p:txBody>
          <a:bodyPr anchor="ctr">
            <a:noAutofit/>
          </a:bodyPr>
          <a:lstStyle/>
          <a:p>
            <a:r>
              <a:rPr lang="hu-HU" sz="8800" dirty="0">
                <a:latin typeface="Mistral" panose="03090702030407020403" pitchFamily="66" charset="0"/>
              </a:rPr>
              <a:t>Csongor és Tünde,</a:t>
            </a:r>
            <a:br>
              <a:rPr lang="hu-HU" sz="8800" dirty="0">
                <a:latin typeface="Mistral" panose="03090702030407020403" pitchFamily="66" charset="0"/>
              </a:rPr>
            </a:br>
            <a:r>
              <a:rPr lang="hu-HU" sz="8800" dirty="0">
                <a:latin typeface="Mistral" panose="03090702030407020403" pitchFamily="66" charset="0"/>
              </a:rPr>
              <a:t>ahogy Sík Ferenc megálmodta</a:t>
            </a:r>
            <a:endParaRPr lang="hu-HU" sz="8800" dirty="0">
              <a:latin typeface="Mistral" panose="03090702030407020403" pitchFamily="66" charset="0"/>
            </a:endParaRPr>
          </a:p>
        </p:txBody>
      </p:sp>
    </p:spTree>
    <p:extLst>
      <p:ext uri="{BB962C8B-B14F-4D97-AF65-F5344CB8AC3E}">
        <p14:creationId xmlns:p14="http://schemas.microsoft.com/office/powerpoint/2010/main" val="36906817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sndAc>
          <p:stSnd>
            <p:snd r:embed="rId2" name="applause.wav"/>
          </p:stSnd>
        </p:sndAc>
      </p:transition>
    </mc:Choice>
    <mc:Fallback>
      <p:transition spd="slow">
        <p:fade/>
        <p:sndAc>
          <p:stSnd>
            <p:snd r:embed="rId2" name="applaus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smtClean="0">
                <a:latin typeface="Mistral" panose="03090702030407020403" pitchFamily="66" charset="0"/>
              </a:rPr>
              <a:t>Sík Ferencről röviden</a:t>
            </a:r>
            <a:endParaRPr lang="hu-HU" dirty="0">
              <a:latin typeface="Mistral" panose="03090702030407020403" pitchFamily="66" charset="0"/>
            </a:endParaRPr>
          </a:p>
        </p:txBody>
      </p:sp>
      <p:sp>
        <p:nvSpPr>
          <p:cNvPr id="3" name="Tartalom helye 2"/>
          <p:cNvSpPr>
            <a:spLocks noGrp="1"/>
          </p:cNvSpPr>
          <p:nvPr>
            <p:ph sz="half" idx="1"/>
          </p:nvPr>
        </p:nvSpPr>
        <p:spPr>
          <a:xfrm>
            <a:off x="477092" y="1489723"/>
            <a:ext cx="5585538" cy="4815934"/>
          </a:xfrm>
        </p:spPr>
        <p:txBody>
          <a:bodyPr anchor="t">
            <a:normAutofit fontScale="92500" lnSpcReduction="20000"/>
          </a:bodyPr>
          <a:lstStyle/>
          <a:p>
            <a:pPr marL="0" indent="0">
              <a:buNone/>
            </a:pPr>
            <a:r>
              <a:rPr lang="hu-HU" sz="3000" dirty="0" smtClean="0">
                <a:latin typeface="Mistral" panose="03090702030407020403" pitchFamily="66" charset="0"/>
              </a:rPr>
              <a:t>1963-ban </a:t>
            </a:r>
            <a:r>
              <a:rPr lang="hu-HU" sz="3000" dirty="0">
                <a:latin typeface="Mistral" panose="03090702030407020403" pitchFamily="66" charset="0"/>
              </a:rPr>
              <a:t>végzett a Színház- és Filmművészeti Főiskola rendezői szakán</a:t>
            </a:r>
            <a:r>
              <a:rPr lang="hu-HU" sz="3000" dirty="0" smtClean="0">
                <a:latin typeface="Mistral" panose="03090702030407020403" pitchFamily="66" charset="0"/>
              </a:rPr>
              <a:t>.</a:t>
            </a:r>
          </a:p>
          <a:p>
            <a:pPr marL="0" indent="0">
              <a:buNone/>
            </a:pPr>
            <a:r>
              <a:rPr lang="hu-HU" sz="3000" dirty="0" smtClean="0">
                <a:latin typeface="Mistral" panose="03090702030407020403" pitchFamily="66" charset="0"/>
              </a:rPr>
              <a:t>A </a:t>
            </a:r>
            <a:r>
              <a:rPr lang="hu-HU" sz="3000" dirty="0">
                <a:latin typeface="Mistral" panose="03090702030407020403" pitchFamily="66" charset="0"/>
              </a:rPr>
              <a:t>Magyar Állami Népi Együttes egyik </a:t>
            </a:r>
            <a:r>
              <a:rPr lang="hu-HU" sz="3000" dirty="0" smtClean="0">
                <a:latin typeface="Mistral" panose="03090702030407020403" pitchFamily="66" charset="0"/>
              </a:rPr>
              <a:t>alapítója, </a:t>
            </a:r>
            <a:r>
              <a:rPr lang="hu-HU" sz="3000" dirty="0">
                <a:latin typeface="Mistral" panose="03090702030407020403" pitchFamily="66" charset="0"/>
              </a:rPr>
              <a:t>valamint szólótáncosa, </a:t>
            </a:r>
            <a:r>
              <a:rPr lang="hu-HU" sz="3000" dirty="0" smtClean="0">
                <a:latin typeface="Mistral" panose="03090702030407020403" pitchFamily="66" charset="0"/>
              </a:rPr>
              <a:t>és </a:t>
            </a:r>
            <a:r>
              <a:rPr lang="hu-HU" sz="3000" dirty="0">
                <a:latin typeface="Mistral" panose="03090702030407020403" pitchFamily="66" charset="0"/>
              </a:rPr>
              <a:t>a </a:t>
            </a:r>
            <a:r>
              <a:rPr lang="hu-HU" sz="3000" dirty="0" smtClean="0">
                <a:latin typeface="Mistral" panose="03090702030407020403" pitchFamily="66" charset="0"/>
              </a:rPr>
              <a:t>tánckar vezetője. </a:t>
            </a:r>
          </a:p>
          <a:p>
            <a:pPr marL="0" indent="0">
              <a:buNone/>
            </a:pPr>
            <a:r>
              <a:rPr lang="hu-HU" sz="3000" dirty="0">
                <a:latin typeface="Mistral" panose="03090702030407020403" pitchFamily="66" charset="0"/>
              </a:rPr>
              <a:t>1973-ban közreműködésével jött létre a Gyulai Várszínház, amelynek 1994-ig művészeti vezetője volt</a:t>
            </a:r>
            <a:r>
              <a:rPr lang="hu-HU" sz="3000" dirty="0" smtClean="0">
                <a:latin typeface="Mistral" panose="03090702030407020403" pitchFamily="66" charset="0"/>
              </a:rPr>
              <a:t>.</a:t>
            </a:r>
          </a:p>
          <a:p>
            <a:pPr marL="0" indent="0">
              <a:buNone/>
            </a:pPr>
            <a:r>
              <a:rPr lang="hu-HU" sz="3000" dirty="0">
                <a:latin typeface="Mistral" panose="03090702030407020403" pitchFamily="66" charset="0"/>
              </a:rPr>
              <a:t>1982 és 1995 között a Nemzeti Színház rendezője, 1991-től főrendezője volt</a:t>
            </a:r>
            <a:r>
              <a:rPr lang="hu-HU" sz="3000" dirty="0" smtClean="0">
                <a:latin typeface="Mistral" panose="03090702030407020403" pitchFamily="66" charset="0"/>
              </a:rPr>
              <a:t>.</a:t>
            </a:r>
          </a:p>
          <a:p>
            <a:pPr marL="0" indent="0">
              <a:buNone/>
            </a:pPr>
            <a:r>
              <a:rPr lang="hu-HU" sz="3000" dirty="0" smtClean="0">
                <a:latin typeface="Mistral" panose="03090702030407020403" pitchFamily="66" charset="0"/>
              </a:rPr>
              <a:t>Vendégrendezett hazánkban többek között a Magyar Állami Operaházban, külföldön Helsinkiben</a:t>
            </a:r>
            <a:r>
              <a:rPr lang="hu-HU" sz="3000" dirty="0">
                <a:latin typeface="Mistral" panose="03090702030407020403" pitchFamily="66" charset="0"/>
              </a:rPr>
              <a:t> </a:t>
            </a:r>
            <a:r>
              <a:rPr lang="hu-HU" sz="3000" dirty="0" smtClean="0">
                <a:latin typeface="Mistral" panose="03090702030407020403" pitchFamily="66" charset="0"/>
              </a:rPr>
              <a:t>és Temesváron is. </a:t>
            </a:r>
          </a:p>
          <a:p>
            <a:pPr marL="0" indent="0">
              <a:buNone/>
            </a:pPr>
            <a:endParaRPr lang="hu-HU" sz="3000" dirty="0" smtClean="0">
              <a:latin typeface="Mistral" panose="03090702030407020403" pitchFamily="66" charset="0"/>
            </a:endParaRPr>
          </a:p>
          <a:p>
            <a:pPr marL="0" indent="0">
              <a:buNone/>
            </a:pPr>
            <a:endParaRPr lang="hu-HU" dirty="0">
              <a:latin typeface="Mistral" panose="03090702030407020403" pitchFamily="66" charset="0"/>
            </a:endParaRPr>
          </a:p>
        </p:txBody>
      </p:sp>
      <p:pic>
        <p:nvPicPr>
          <p:cNvPr id="5" name="Tartalom helye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14188" y="1489723"/>
            <a:ext cx="2452720" cy="3800271"/>
          </a:xfrm>
        </p:spPr>
      </p:pic>
      <p:sp>
        <p:nvSpPr>
          <p:cNvPr id="6" name="Szövegdoboz 5"/>
          <p:cNvSpPr txBox="1"/>
          <p:nvPr/>
        </p:nvSpPr>
        <p:spPr>
          <a:xfrm>
            <a:off x="6214188" y="5289994"/>
            <a:ext cx="2452720" cy="1015663"/>
          </a:xfrm>
          <a:prstGeom prst="rect">
            <a:avLst/>
          </a:prstGeom>
          <a:noFill/>
        </p:spPr>
        <p:txBody>
          <a:bodyPr wrap="square" rtlCol="0">
            <a:spAutoFit/>
          </a:bodyPr>
          <a:lstStyle/>
          <a:p>
            <a:pPr algn="ctr"/>
            <a:r>
              <a:rPr lang="hu-HU" sz="2000" dirty="0" smtClean="0">
                <a:latin typeface="Mistral" panose="03090702030407020403" pitchFamily="66" charset="0"/>
              </a:rPr>
              <a:t>1931. márc. 25.</a:t>
            </a:r>
          </a:p>
          <a:p>
            <a:pPr algn="ctr"/>
            <a:r>
              <a:rPr lang="hu-HU" sz="2000" dirty="0" smtClean="0">
                <a:latin typeface="Mistral" panose="03090702030407020403" pitchFamily="66" charset="0"/>
              </a:rPr>
              <a:t>-</a:t>
            </a:r>
          </a:p>
          <a:p>
            <a:pPr algn="ctr"/>
            <a:r>
              <a:rPr lang="hu-HU" sz="2000" dirty="0" smtClean="0">
                <a:latin typeface="Mistral" panose="03090702030407020403" pitchFamily="66" charset="0"/>
              </a:rPr>
              <a:t>1995. jan. 16.</a:t>
            </a:r>
            <a:endParaRPr lang="hu-HU" sz="2000" dirty="0">
              <a:latin typeface="Mistral" panose="03090702030407020403" pitchFamily="66" charset="0"/>
            </a:endParaRPr>
          </a:p>
        </p:txBody>
      </p:sp>
    </p:spTree>
    <p:extLst>
      <p:ext uri="{BB962C8B-B14F-4D97-AF65-F5344CB8AC3E}">
        <p14:creationId xmlns:p14="http://schemas.microsoft.com/office/powerpoint/2010/main" val="9557823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eelOff"/>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smtClean="0">
                <a:latin typeface="Mistral" panose="03090702030407020403" pitchFamily="66" charset="0"/>
              </a:rPr>
              <a:t>Sík Ferencről röviden</a:t>
            </a:r>
            <a:endParaRPr lang="hu-HU" dirty="0">
              <a:latin typeface="Mistral" panose="03090702030407020403" pitchFamily="66" charset="0"/>
            </a:endParaRPr>
          </a:p>
        </p:txBody>
      </p:sp>
      <p:sp>
        <p:nvSpPr>
          <p:cNvPr id="3" name="Tartalom helye 2"/>
          <p:cNvSpPr>
            <a:spLocks noGrp="1"/>
          </p:cNvSpPr>
          <p:nvPr>
            <p:ph idx="1"/>
          </p:nvPr>
        </p:nvSpPr>
        <p:spPr>
          <a:xfrm>
            <a:off x="371767" y="1436913"/>
            <a:ext cx="8400467" cy="5187822"/>
          </a:xfrm>
        </p:spPr>
        <p:txBody>
          <a:bodyPr numCol="1">
            <a:normAutofit fontScale="70000" lnSpcReduction="20000"/>
          </a:bodyPr>
          <a:lstStyle/>
          <a:p>
            <a:pPr marL="0" indent="0">
              <a:buNone/>
            </a:pPr>
            <a:r>
              <a:rPr lang="hu-HU" sz="3400" dirty="0">
                <a:latin typeface="Mistral" panose="03090702030407020403" pitchFamily="66" charset="0"/>
              </a:rPr>
              <a:t>Özvegye, Sík Veronika </a:t>
            </a:r>
            <a:r>
              <a:rPr lang="hu-HU" sz="3400" dirty="0" smtClean="0">
                <a:latin typeface="Mistral" panose="03090702030407020403" pitchFamily="66" charset="0"/>
              </a:rPr>
              <a:t>1995-ben, férje </a:t>
            </a:r>
            <a:r>
              <a:rPr lang="hu-HU" sz="3400" dirty="0">
                <a:latin typeface="Mistral" panose="03090702030407020403" pitchFamily="66" charset="0"/>
              </a:rPr>
              <a:t>emlékére létrehozta a Sík Ferenc Alapítványt, amelynek díja a Sík </a:t>
            </a:r>
            <a:r>
              <a:rPr lang="hu-HU" sz="3400" dirty="0" smtClean="0">
                <a:latin typeface="Mistral" panose="03090702030407020403" pitchFamily="66" charset="0"/>
              </a:rPr>
              <a:t>Ferenc-emlékgyűrű.</a:t>
            </a:r>
          </a:p>
          <a:p>
            <a:pPr marL="0" indent="0">
              <a:buNone/>
            </a:pPr>
            <a:r>
              <a:rPr lang="hu-HU" sz="3400" dirty="0">
                <a:latin typeface="Mistral" panose="03090702030407020403" pitchFamily="66" charset="0"/>
              </a:rPr>
              <a:t>Halálának 20. évfordulóján, 2015. január 16-án, a Nemzeti Színházban, </a:t>
            </a:r>
            <a:r>
              <a:rPr lang="hu-HU" sz="3400" dirty="0" smtClean="0">
                <a:latin typeface="Mistral" panose="03090702030407020403" pitchFamily="66" charset="0"/>
              </a:rPr>
              <a:t>ünnepélyes </a:t>
            </a:r>
            <a:r>
              <a:rPr lang="hu-HU" sz="3400" dirty="0">
                <a:latin typeface="Mistral" panose="03090702030407020403" pitchFamily="66" charset="0"/>
              </a:rPr>
              <a:t>keretek közt avatták fel bronz mellszobrát, </a:t>
            </a:r>
            <a:r>
              <a:rPr lang="hu-HU" sz="3400" dirty="0" err="1">
                <a:latin typeface="Mistral" panose="03090702030407020403" pitchFamily="66" charset="0"/>
              </a:rPr>
              <a:t>Mladonyiczky</a:t>
            </a:r>
            <a:r>
              <a:rPr lang="hu-HU" sz="3400" dirty="0">
                <a:latin typeface="Mistral" panose="03090702030407020403" pitchFamily="66" charset="0"/>
              </a:rPr>
              <a:t> Béla alkotását</a:t>
            </a:r>
            <a:r>
              <a:rPr lang="hu-HU" sz="3400" dirty="0" smtClean="0">
                <a:latin typeface="Mistral" panose="03090702030407020403" pitchFamily="66" charset="0"/>
              </a:rPr>
              <a:t>.</a:t>
            </a:r>
          </a:p>
          <a:p>
            <a:pPr marL="0" indent="0">
              <a:buNone/>
            </a:pPr>
            <a:r>
              <a:rPr lang="hu-HU" sz="3400" dirty="0" smtClean="0">
                <a:latin typeface="Mistral" panose="03090702030407020403" pitchFamily="66" charset="0"/>
              </a:rPr>
              <a:t>Színpadon rendezte többek között </a:t>
            </a:r>
            <a:r>
              <a:rPr lang="hu-HU" sz="3400" dirty="0" err="1" smtClean="0">
                <a:latin typeface="Mistral" panose="03090702030407020403" pitchFamily="66" charset="0"/>
              </a:rPr>
              <a:t>Shakespear</a:t>
            </a:r>
            <a:r>
              <a:rPr lang="hu-HU" sz="3400" dirty="0" smtClean="0">
                <a:latin typeface="Mistral" panose="03090702030407020403" pitchFamily="66" charset="0"/>
              </a:rPr>
              <a:t> Rómeó és Júliáját és Vörösmarty Csongor és Tündéjét.</a:t>
            </a:r>
          </a:p>
          <a:p>
            <a:pPr marL="0" indent="0">
              <a:buNone/>
            </a:pPr>
            <a:r>
              <a:rPr lang="hu-HU" sz="3400" dirty="0" smtClean="0">
                <a:latin typeface="Mistral" panose="03090702030407020403" pitchFamily="66" charset="0"/>
              </a:rPr>
              <a:t>Filmjei között játék- és tévéfilmek is szerepelnek. Ezek voltak többek között a Nem élhetek muzsikaszó nélkül és a Torta az égen.</a:t>
            </a:r>
          </a:p>
          <a:p>
            <a:pPr marL="0" indent="0">
              <a:buNone/>
            </a:pPr>
            <a:r>
              <a:rPr lang="hu-HU" sz="3400" dirty="0">
                <a:latin typeface="Mistral" panose="03090702030407020403" pitchFamily="66" charset="0"/>
              </a:rPr>
              <a:t> Díjai:</a:t>
            </a:r>
          </a:p>
          <a:p>
            <a:r>
              <a:rPr lang="hu-HU" sz="3400" dirty="0">
                <a:latin typeface="Mistral" panose="03090702030407020403" pitchFamily="66" charset="0"/>
              </a:rPr>
              <a:t>Jászai Mari-díj (1970)</a:t>
            </a:r>
          </a:p>
          <a:p>
            <a:r>
              <a:rPr lang="hu-HU" sz="3400" dirty="0">
                <a:latin typeface="Mistral" panose="03090702030407020403" pitchFamily="66" charset="0"/>
              </a:rPr>
              <a:t>Érdemes művész (1975)</a:t>
            </a:r>
          </a:p>
          <a:p>
            <a:r>
              <a:rPr lang="hu-HU" sz="3400" dirty="0">
                <a:latin typeface="Mistral" panose="03090702030407020403" pitchFamily="66" charset="0"/>
              </a:rPr>
              <a:t>Kiváló művész (1985)</a:t>
            </a:r>
          </a:p>
          <a:p>
            <a:r>
              <a:rPr lang="hu-HU" sz="3400" dirty="0">
                <a:latin typeface="Mistral" panose="03090702030407020403" pitchFamily="66" charset="0"/>
              </a:rPr>
              <a:t>Kossuth-díj (1994)</a:t>
            </a:r>
          </a:p>
          <a:p>
            <a:r>
              <a:rPr lang="hu-HU" sz="3400" dirty="0">
                <a:latin typeface="Mistral" panose="03090702030407020403" pitchFamily="66" charset="0"/>
              </a:rPr>
              <a:t>Magyar Örökség díj (2006)</a:t>
            </a:r>
          </a:p>
          <a:p>
            <a:endParaRPr lang="hu-HU" sz="2600" dirty="0">
              <a:latin typeface="Mistral" panose="03090702030407020403" pitchFamily="66" charset="0"/>
            </a:endParaRPr>
          </a:p>
        </p:txBody>
      </p:sp>
    </p:spTree>
    <p:extLst>
      <p:ext uri="{BB962C8B-B14F-4D97-AF65-F5344CB8AC3E}">
        <p14:creationId xmlns:p14="http://schemas.microsoft.com/office/powerpoint/2010/main" val="10740659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eelOff" invX="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smtClean="0">
                <a:latin typeface="Mistral" panose="03090702030407020403" pitchFamily="66" charset="0"/>
              </a:rPr>
              <a:t>Színháztörténeti </a:t>
            </a:r>
            <a:r>
              <a:rPr lang="hu-HU" dirty="0" err="1" smtClean="0">
                <a:latin typeface="Mistral" panose="03090702030407020403" pitchFamily="66" charset="0"/>
              </a:rPr>
              <a:t>helyzetelmzés</a:t>
            </a:r>
            <a:endParaRPr lang="hu-HU" dirty="0">
              <a:latin typeface="Mistral" panose="03090702030407020403" pitchFamily="66" charset="0"/>
            </a:endParaRPr>
          </a:p>
        </p:txBody>
      </p:sp>
      <p:sp>
        <p:nvSpPr>
          <p:cNvPr id="3" name="Tartalom helye 2"/>
          <p:cNvSpPr>
            <a:spLocks noGrp="1"/>
          </p:cNvSpPr>
          <p:nvPr>
            <p:ph idx="1"/>
          </p:nvPr>
        </p:nvSpPr>
        <p:spPr>
          <a:xfrm>
            <a:off x="628650" y="1474237"/>
            <a:ext cx="7886700" cy="5187819"/>
          </a:xfrm>
        </p:spPr>
        <p:txBody>
          <a:bodyPr>
            <a:noAutofit/>
          </a:bodyPr>
          <a:lstStyle/>
          <a:p>
            <a:pPr marL="0" indent="0">
              <a:buNone/>
            </a:pPr>
            <a:r>
              <a:rPr lang="hu-HU" dirty="0" smtClean="0">
                <a:latin typeface="Mistral" panose="03090702030407020403" pitchFamily="66" charset="0"/>
              </a:rPr>
              <a:t>A </a:t>
            </a:r>
            <a:r>
              <a:rPr lang="hu-HU" dirty="0">
                <a:latin typeface="Mistral" panose="03090702030407020403" pitchFamily="66" charset="0"/>
              </a:rPr>
              <a:t>Nemzeti Színház társulata 1966 óta a Hevesi Sándor téren tevékenykedett a Magyar Színház épületében. </a:t>
            </a:r>
            <a:r>
              <a:rPr lang="hu-HU" dirty="0">
                <a:latin typeface="Mistral" panose="03090702030407020403" pitchFamily="66" charset="0"/>
              </a:rPr>
              <a:t>1971-től Marton Endre volt az igazgatója. A színház repertoárja igen széles volt az 1975-1976-os évadban. A régi magyar drámairodalom klasszikusai (Bornemisza Péter, Csokonai Vitéz Mihály, Vörösmarty) mellett játszottak a kortárs magyar íróktól is (Szabó Magda). Ezekben az években vált rendszeressé a romániai magyar írók műveinek a bemutatása. A sort Kocsis István - Árva Bethlen Kata monodrámája nyitotta 1975. X. 10-én. 1971 után a külföldi kortárs drámairodalom súlya csökkent. Az 1975-1976-os évadban </a:t>
            </a:r>
            <a:r>
              <a:rPr lang="hu-HU" dirty="0" err="1">
                <a:latin typeface="Mistral" panose="03090702030407020403" pitchFamily="66" charset="0"/>
              </a:rPr>
              <a:t>Heiner</a:t>
            </a:r>
            <a:r>
              <a:rPr lang="hu-HU" dirty="0">
                <a:latin typeface="Mistral" panose="03090702030407020403" pitchFamily="66" charset="0"/>
              </a:rPr>
              <a:t> Müllertől és Paul </a:t>
            </a:r>
            <a:r>
              <a:rPr lang="hu-HU" dirty="0" err="1">
                <a:latin typeface="Mistral" panose="03090702030407020403" pitchFamily="66" charset="0"/>
              </a:rPr>
              <a:t>Zindeltől</a:t>
            </a:r>
            <a:r>
              <a:rPr lang="hu-HU" dirty="0">
                <a:latin typeface="Mistral" panose="03090702030407020403" pitchFamily="66" charset="0"/>
              </a:rPr>
              <a:t> mutattak be egy-egy darabot. A külföldi klasszikusokat Shakespeare II. Richardja és G. B. Shaw A szonettek fekete hölgye című darabja képviselte.</a:t>
            </a:r>
          </a:p>
        </p:txBody>
      </p:sp>
    </p:spTree>
    <p:extLst>
      <p:ext uri="{BB962C8B-B14F-4D97-AF65-F5344CB8AC3E}">
        <p14:creationId xmlns:p14="http://schemas.microsoft.com/office/powerpoint/2010/main" val="30010553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smtClean="0">
                <a:latin typeface="Mistral" panose="03090702030407020403" pitchFamily="66" charset="0"/>
              </a:rPr>
              <a:t>Csongor </a:t>
            </a:r>
            <a:r>
              <a:rPr lang="hu-HU" dirty="0" smtClean="0">
                <a:latin typeface="Mistral" panose="03090702030407020403" pitchFamily="66" charset="0"/>
              </a:rPr>
              <a:t>és </a:t>
            </a:r>
            <a:r>
              <a:rPr lang="hu-HU" dirty="0" smtClean="0">
                <a:latin typeface="Mistral" panose="03090702030407020403" pitchFamily="66" charset="0"/>
              </a:rPr>
              <a:t>Tünde </a:t>
            </a:r>
            <a:endParaRPr lang="hu-HU" dirty="0">
              <a:latin typeface="Mistral" panose="03090702030407020403" pitchFamily="66" charset="0"/>
            </a:endParaRPr>
          </a:p>
        </p:txBody>
      </p:sp>
      <p:sp>
        <p:nvSpPr>
          <p:cNvPr id="3" name="Tartalom helye 2"/>
          <p:cNvSpPr>
            <a:spLocks noGrp="1"/>
          </p:cNvSpPr>
          <p:nvPr>
            <p:ph idx="1"/>
          </p:nvPr>
        </p:nvSpPr>
        <p:spPr>
          <a:xfrm>
            <a:off x="628650" y="1690691"/>
            <a:ext cx="7886700" cy="4542158"/>
          </a:xfrm>
        </p:spPr>
        <p:txBody>
          <a:bodyPr>
            <a:normAutofit lnSpcReduction="10000"/>
          </a:bodyPr>
          <a:lstStyle/>
          <a:p>
            <a:pPr marL="0" indent="0">
              <a:buNone/>
            </a:pPr>
            <a:r>
              <a:rPr lang="hu-HU" dirty="0" smtClean="0">
                <a:latin typeface="Mistral" panose="03090702030407020403" pitchFamily="66" charset="0"/>
              </a:rPr>
              <a:t>Szántó Erika - Mirigy varázsa</a:t>
            </a:r>
          </a:p>
          <a:p>
            <a:pPr marL="0" indent="0">
              <a:buNone/>
            </a:pPr>
            <a:r>
              <a:rPr lang="hu-HU" dirty="0">
                <a:latin typeface="Mistral" panose="03090702030407020403" pitchFamily="66" charset="0"/>
              </a:rPr>
              <a:t>Sík Ferenc Nemzeti színházbeli </a:t>
            </a:r>
            <a:r>
              <a:rPr lang="hu-HU" dirty="0" smtClean="0">
                <a:latin typeface="Mistral" panose="03090702030407020403" pitchFamily="66" charset="0"/>
              </a:rPr>
              <a:t>Csongor és </a:t>
            </a:r>
            <a:r>
              <a:rPr lang="hu-HU" dirty="0">
                <a:latin typeface="Mistral" panose="03090702030407020403" pitchFamily="66" charset="0"/>
              </a:rPr>
              <a:t>Tünde-rendezésében Mirigy </a:t>
            </a:r>
            <a:r>
              <a:rPr lang="hu-HU" dirty="0" smtClean="0">
                <a:latin typeface="Mistral" panose="03090702030407020403" pitchFamily="66" charset="0"/>
              </a:rPr>
              <a:t>igazi, népmesei boszorkányként </a:t>
            </a:r>
            <a:r>
              <a:rPr lang="hu-HU" dirty="0">
                <a:latin typeface="Mistral" panose="03090702030407020403" pitchFamily="66" charset="0"/>
              </a:rPr>
              <a:t>lép a színre. </a:t>
            </a:r>
            <a:r>
              <a:rPr lang="hu-HU" dirty="0" err="1" smtClean="0">
                <a:latin typeface="Mistral" panose="03090702030407020403" pitchFamily="66" charset="0"/>
              </a:rPr>
              <a:t>Hínárzöld</a:t>
            </a:r>
            <a:r>
              <a:rPr lang="hu-HU" dirty="0" smtClean="0">
                <a:latin typeface="Mistral" panose="03090702030407020403" pitchFamily="66" charset="0"/>
              </a:rPr>
              <a:t> rongyok </a:t>
            </a:r>
            <a:r>
              <a:rPr lang="hu-HU" dirty="0">
                <a:latin typeface="Mistral" panose="03090702030407020403" pitchFamily="66" charset="0"/>
              </a:rPr>
              <a:t>és kusza horgolású </a:t>
            </a:r>
            <a:r>
              <a:rPr lang="hu-HU" dirty="0" smtClean="0">
                <a:latin typeface="Mistral" panose="03090702030407020403" pitchFamily="66" charset="0"/>
              </a:rPr>
              <a:t>pamuttömeg hálózza </a:t>
            </a:r>
            <a:r>
              <a:rPr lang="hu-HU" dirty="0" err="1" smtClean="0">
                <a:latin typeface="Mistral" panose="03090702030407020403" pitchFamily="66" charset="0"/>
              </a:rPr>
              <a:t>horihorgasból</a:t>
            </a:r>
            <a:r>
              <a:rPr lang="hu-HU" dirty="0" smtClean="0">
                <a:latin typeface="Mistral" panose="03090702030407020403" pitchFamily="66" charset="0"/>
              </a:rPr>
              <a:t> roskatagra görnyesztett </a:t>
            </a:r>
            <a:r>
              <a:rPr lang="hu-HU" dirty="0">
                <a:latin typeface="Mistral" panose="03090702030407020403" pitchFamily="66" charset="0"/>
              </a:rPr>
              <a:t>testét, arcából </a:t>
            </a:r>
            <a:r>
              <a:rPr lang="hu-HU" dirty="0" smtClean="0">
                <a:latin typeface="Mistral" panose="03090702030407020403" pitchFamily="66" charset="0"/>
              </a:rPr>
              <a:t>szinte mindent </a:t>
            </a:r>
            <a:r>
              <a:rPr lang="hu-HU" dirty="0">
                <a:latin typeface="Mistral" panose="03090702030407020403" pitchFamily="66" charset="0"/>
              </a:rPr>
              <a:t>elfed a mocsárszín festék és a </a:t>
            </a:r>
            <a:r>
              <a:rPr lang="hu-HU" dirty="0" smtClean="0">
                <a:latin typeface="Mistral" panose="03090702030407020403" pitchFamily="66" charset="0"/>
              </a:rPr>
              <a:t>mesékből „szó </a:t>
            </a:r>
            <a:r>
              <a:rPr lang="hu-HU" dirty="0">
                <a:latin typeface="Mistral" panose="03090702030407020403" pitchFamily="66" charset="0"/>
              </a:rPr>
              <a:t>szerint" megvalósított </a:t>
            </a:r>
            <a:r>
              <a:rPr lang="hu-HU" dirty="0" smtClean="0">
                <a:latin typeface="Mistral" panose="03090702030407020403" pitchFamily="66" charset="0"/>
              </a:rPr>
              <a:t>jókora vasorr.</a:t>
            </a:r>
            <a:br>
              <a:rPr lang="hu-HU" dirty="0" smtClean="0">
                <a:latin typeface="Mistral" panose="03090702030407020403" pitchFamily="66" charset="0"/>
              </a:rPr>
            </a:br>
            <a:r>
              <a:rPr lang="hu-HU" dirty="0" smtClean="0">
                <a:latin typeface="Mistral" panose="03090702030407020403" pitchFamily="66" charset="0"/>
              </a:rPr>
              <a:t>Gyönyörű </a:t>
            </a:r>
            <a:r>
              <a:rPr lang="hu-HU" dirty="0">
                <a:latin typeface="Mistral" panose="03090702030407020403" pitchFamily="66" charset="0"/>
              </a:rPr>
              <a:t>népviseletbe </a:t>
            </a:r>
            <a:r>
              <a:rPr lang="hu-HU" dirty="0" smtClean="0">
                <a:latin typeface="Mistral" panose="03090702030407020403" pitchFamily="66" charset="0"/>
              </a:rPr>
              <a:t>öltözteti Tündét</a:t>
            </a:r>
            <a:r>
              <a:rPr lang="hu-HU" dirty="0">
                <a:latin typeface="Mistral" panose="03090702030407020403" pitchFamily="66" charset="0"/>
              </a:rPr>
              <a:t>, a jelen divatját teszi </a:t>
            </a:r>
            <a:r>
              <a:rPr lang="hu-HU" dirty="0" smtClean="0">
                <a:latin typeface="Mistral" panose="03090702030407020403" pitchFamily="66" charset="0"/>
              </a:rPr>
              <a:t>felismerhetővé Ilma </a:t>
            </a:r>
            <a:r>
              <a:rPr lang="hu-HU" dirty="0">
                <a:latin typeface="Mistral" panose="03090702030407020403" pitchFamily="66" charset="0"/>
              </a:rPr>
              <a:t>kékfestőjében és Csongor </a:t>
            </a:r>
            <a:r>
              <a:rPr lang="hu-HU" dirty="0" smtClean="0">
                <a:latin typeface="Mistral" panose="03090702030407020403" pitchFamily="66" charset="0"/>
              </a:rPr>
              <a:t>hímzett irha </a:t>
            </a:r>
            <a:r>
              <a:rPr lang="hu-HU" dirty="0" err="1">
                <a:latin typeface="Mistral" panose="03090702030407020403" pitchFamily="66" charset="0"/>
              </a:rPr>
              <a:t>ködmönjében</a:t>
            </a:r>
            <a:r>
              <a:rPr lang="hu-HU" dirty="0">
                <a:latin typeface="Mistral" panose="03090702030407020403" pitchFamily="66" charset="0"/>
              </a:rPr>
              <a:t>, modern </a:t>
            </a:r>
            <a:r>
              <a:rPr lang="hu-HU" dirty="0" smtClean="0">
                <a:latin typeface="Mistral" panose="03090702030407020403" pitchFamily="66" charset="0"/>
              </a:rPr>
              <a:t>iparművészeti ráismeréseket </a:t>
            </a:r>
            <a:r>
              <a:rPr lang="hu-HU" dirty="0">
                <a:latin typeface="Mistral" panose="03090702030407020403" pitchFamily="66" charset="0"/>
              </a:rPr>
              <a:t>hív elő a </a:t>
            </a:r>
            <a:r>
              <a:rPr lang="hu-HU" dirty="0" err="1" smtClean="0">
                <a:latin typeface="Mistral" panose="03090702030407020403" pitchFamily="66" charset="0"/>
              </a:rPr>
              <a:t>fonotthorgolt</a:t>
            </a:r>
            <a:r>
              <a:rPr lang="hu-HU" dirty="0" smtClean="0">
                <a:latin typeface="Mistral" panose="03090702030407020403" pitchFamily="66" charset="0"/>
              </a:rPr>
              <a:t> színpadkép </a:t>
            </a:r>
            <a:r>
              <a:rPr lang="hu-HU" dirty="0">
                <a:latin typeface="Mistral" panose="03090702030407020403" pitchFamily="66" charset="0"/>
              </a:rPr>
              <a:t>láttán a nézőtéren</a:t>
            </a:r>
            <a:r>
              <a:rPr lang="hu-HU" dirty="0" smtClean="0">
                <a:latin typeface="Mistral" panose="03090702030407020403" pitchFamily="66" charset="0"/>
              </a:rPr>
              <a:t>.</a:t>
            </a:r>
            <a:r>
              <a:rPr lang="hu-HU" dirty="0">
                <a:latin typeface="Mistral" panose="03090702030407020403" pitchFamily="66" charset="0"/>
              </a:rPr>
              <a:t/>
            </a:r>
            <a:br>
              <a:rPr lang="hu-HU" dirty="0">
                <a:latin typeface="Mistral" panose="03090702030407020403" pitchFamily="66" charset="0"/>
              </a:rPr>
            </a:br>
            <a:endParaRPr lang="hu-HU" dirty="0" smtClean="0">
              <a:latin typeface="Mistral" panose="03090702030407020403" pitchFamily="66" charset="0"/>
            </a:endParaRPr>
          </a:p>
        </p:txBody>
      </p:sp>
    </p:spTree>
    <p:extLst>
      <p:ext uri="{BB962C8B-B14F-4D97-AF65-F5344CB8AC3E}">
        <p14:creationId xmlns:p14="http://schemas.microsoft.com/office/powerpoint/2010/main" val="39871085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eelOff" invX="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smtClean="0">
                <a:latin typeface="Mistral" panose="03090702030407020403" pitchFamily="66" charset="0"/>
              </a:rPr>
              <a:t>Szereplők és egyéb fontos személyek</a:t>
            </a:r>
            <a:endParaRPr lang="hu-HU" dirty="0">
              <a:latin typeface="Mistral" panose="03090702030407020403" pitchFamily="66" charset="0"/>
            </a:endParaRPr>
          </a:p>
        </p:txBody>
      </p:sp>
      <p:sp>
        <p:nvSpPr>
          <p:cNvPr id="3" name="Tartalom helye 2"/>
          <p:cNvSpPr>
            <a:spLocks noGrp="1"/>
          </p:cNvSpPr>
          <p:nvPr>
            <p:ph idx="1"/>
          </p:nvPr>
        </p:nvSpPr>
        <p:spPr>
          <a:xfrm>
            <a:off x="457200" y="1825624"/>
            <a:ext cx="8229600" cy="4631160"/>
          </a:xfrm>
        </p:spPr>
        <p:txBody>
          <a:bodyPr numCol="1">
            <a:normAutofit fontScale="92500" lnSpcReduction="20000"/>
          </a:bodyPr>
          <a:lstStyle/>
          <a:p>
            <a:pPr marL="0" indent="0">
              <a:buNone/>
            </a:pPr>
            <a:r>
              <a:rPr lang="hu-HU" sz="3000" dirty="0" smtClean="0">
                <a:latin typeface="Mistral" panose="03090702030407020403" pitchFamily="66" charset="0"/>
              </a:rPr>
              <a:t>Dramaturg</a:t>
            </a:r>
            <a:r>
              <a:rPr lang="hu-HU" sz="3000" dirty="0">
                <a:latin typeface="Mistral" panose="03090702030407020403" pitchFamily="66" charset="0"/>
              </a:rPr>
              <a:t>: Benedek András </a:t>
            </a:r>
            <a:br>
              <a:rPr lang="hu-HU" sz="3000" dirty="0">
                <a:latin typeface="Mistral" panose="03090702030407020403" pitchFamily="66" charset="0"/>
              </a:rPr>
            </a:br>
            <a:r>
              <a:rPr lang="hu-HU" sz="3000" dirty="0">
                <a:latin typeface="Mistral" panose="03090702030407020403" pitchFamily="66" charset="0"/>
              </a:rPr>
              <a:t>Koreográfus: </a:t>
            </a:r>
            <a:r>
              <a:rPr lang="hu-HU" sz="3000" dirty="0" err="1">
                <a:latin typeface="Mistral" panose="03090702030407020403" pitchFamily="66" charset="0"/>
              </a:rPr>
              <a:t>Eck</a:t>
            </a:r>
            <a:r>
              <a:rPr lang="hu-HU" sz="3000" dirty="0">
                <a:latin typeface="Mistral" panose="03090702030407020403" pitchFamily="66" charset="0"/>
              </a:rPr>
              <a:t> Imre </a:t>
            </a:r>
            <a:br>
              <a:rPr lang="hu-HU" sz="3000" dirty="0">
                <a:latin typeface="Mistral" panose="03090702030407020403" pitchFamily="66" charset="0"/>
              </a:rPr>
            </a:br>
            <a:r>
              <a:rPr lang="hu-HU" sz="3000" dirty="0">
                <a:latin typeface="Mistral" panose="03090702030407020403" pitchFamily="66" charset="0"/>
              </a:rPr>
              <a:t>Díszlet: Csányi Árpád </a:t>
            </a:r>
            <a:br>
              <a:rPr lang="hu-HU" sz="3000" dirty="0">
                <a:latin typeface="Mistral" panose="03090702030407020403" pitchFamily="66" charset="0"/>
              </a:rPr>
            </a:br>
            <a:r>
              <a:rPr lang="hu-HU" sz="3000" dirty="0">
                <a:latin typeface="Mistral" panose="03090702030407020403" pitchFamily="66" charset="0"/>
              </a:rPr>
              <a:t>Jelmez: Schäffer </a:t>
            </a:r>
            <a:r>
              <a:rPr lang="hu-HU" sz="3000" dirty="0" smtClean="0">
                <a:latin typeface="Mistral" panose="03090702030407020403" pitchFamily="66" charset="0"/>
              </a:rPr>
              <a:t>Judit</a:t>
            </a:r>
          </a:p>
          <a:p>
            <a:pPr marL="0" indent="0">
              <a:buNone/>
            </a:pPr>
            <a:endParaRPr lang="hu-HU" sz="3000" dirty="0">
              <a:latin typeface="Mistral" panose="03090702030407020403" pitchFamily="66" charset="0"/>
            </a:endParaRPr>
          </a:p>
          <a:p>
            <a:pPr marL="0" indent="0">
              <a:buNone/>
            </a:pPr>
            <a:r>
              <a:rPr lang="hu-HU" sz="3000" dirty="0" smtClean="0">
                <a:latin typeface="Mistral" panose="03090702030407020403" pitchFamily="66" charset="0"/>
              </a:rPr>
              <a:t>Csongor</a:t>
            </a:r>
            <a:r>
              <a:rPr lang="hu-HU" sz="3000" dirty="0">
                <a:latin typeface="Mistral" panose="03090702030407020403" pitchFamily="66" charset="0"/>
              </a:rPr>
              <a:t>: Téri </a:t>
            </a:r>
            <a:r>
              <a:rPr lang="hu-HU" sz="3000" dirty="0" smtClean="0">
                <a:latin typeface="Mistral" panose="03090702030407020403" pitchFamily="66" charset="0"/>
              </a:rPr>
              <a:t>Sándor</a:t>
            </a:r>
            <a:br>
              <a:rPr lang="hu-HU" sz="3000" dirty="0" smtClean="0">
                <a:latin typeface="Mistral" panose="03090702030407020403" pitchFamily="66" charset="0"/>
              </a:rPr>
            </a:br>
            <a:r>
              <a:rPr lang="hu-HU" sz="3000" dirty="0" smtClean="0">
                <a:latin typeface="Mistral" panose="03090702030407020403" pitchFamily="66" charset="0"/>
              </a:rPr>
              <a:t>Tünde</a:t>
            </a:r>
            <a:r>
              <a:rPr lang="hu-HU" sz="3000" dirty="0">
                <a:latin typeface="Mistral" panose="03090702030407020403" pitchFamily="66" charset="0"/>
              </a:rPr>
              <a:t>: Bodnár </a:t>
            </a:r>
            <a:r>
              <a:rPr lang="hu-HU" sz="3000" dirty="0" smtClean="0">
                <a:latin typeface="Mistral" panose="03090702030407020403" pitchFamily="66" charset="0"/>
              </a:rPr>
              <a:t>Erika</a:t>
            </a:r>
            <a:br>
              <a:rPr lang="hu-HU" sz="3000" dirty="0" smtClean="0">
                <a:latin typeface="Mistral" panose="03090702030407020403" pitchFamily="66" charset="0"/>
              </a:rPr>
            </a:br>
            <a:r>
              <a:rPr lang="hu-HU" sz="3000" dirty="0" smtClean="0">
                <a:latin typeface="Mistral" panose="03090702030407020403" pitchFamily="66" charset="0"/>
              </a:rPr>
              <a:t>Balga</a:t>
            </a:r>
            <a:r>
              <a:rPr lang="hu-HU" sz="3000" dirty="0">
                <a:latin typeface="Mistral" panose="03090702030407020403" pitchFamily="66" charset="0"/>
              </a:rPr>
              <a:t>: </a:t>
            </a:r>
            <a:r>
              <a:rPr lang="hu-HU" sz="3000" dirty="0" err="1">
                <a:latin typeface="Mistral" panose="03090702030407020403" pitchFamily="66" charset="0"/>
              </a:rPr>
              <a:t>Pathó</a:t>
            </a:r>
            <a:r>
              <a:rPr lang="hu-HU" sz="3000" dirty="0">
                <a:latin typeface="Mistral" panose="03090702030407020403" pitchFamily="66" charset="0"/>
              </a:rPr>
              <a:t> </a:t>
            </a:r>
            <a:r>
              <a:rPr lang="hu-HU" sz="3000" dirty="0" smtClean="0">
                <a:latin typeface="Mistral" panose="03090702030407020403" pitchFamily="66" charset="0"/>
              </a:rPr>
              <a:t>István</a:t>
            </a:r>
            <a:br>
              <a:rPr lang="hu-HU" sz="3000" dirty="0" smtClean="0">
                <a:latin typeface="Mistral" panose="03090702030407020403" pitchFamily="66" charset="0"/>
              </a:rPr>
            </a:br>
            <a:r>
              <a:rPr lang="hu-HU" sz="3000" dirty="0" smtClean="0">
                <a:latin typeface="Mistral" panose="03090702030407020403" pitchFamily="66" charset="0"/>
              </a:rPr>
              <a:t>Böske</a:t>
            </a:r>
            <a:r>
              <a:rPr lang="hu-HU" sz="3000" dirty="0">
                <a:latin typeface="Mistral" panose="03090702030407020403" pitchFamily="66" charset="0"/>
              </a:rPr>
              <a:t>: Vörös </a:t>
            </a:r>
            <a:r>
              <a:rPr lang="hu-HU" sz="3000" dirty="0" smtClean="0">
                <a:latin typeface="Mistral" panose="03090702030407020403" pitchFamily="66" charset="0"/>
              </a:rPr>
              <a:t>Eszter</a:t>
            </a:r>
            <a:br>
              <a:rPr lang="hu-HU" sz="3000" dirty="0" smtClean="0">
                <a:latin typeface="Mistral" panose="03090702030407020403" pitchFamily="66" charset="0"/>
              </a:rPr>
            </a:br>
            <a:r>
              <a:rPr lang="hu-HU" sz="3000" dirty="0" smtClean="0">
                <a:latin typeface="Mistral" panose="03090702030407020403" pitchFamily="66" charset="0"/>
              </a:rPr>
              <a:t>Mirigy</a:t>
            </a:r>
            <a:r>
              <a:rPr lang="hu-HU" sz="3000" dirty="0">
                <a:latin typeface="Mistral" panose="03090702030407020403" pitchFamily="66" charset="0"/>
              </a:rPr>
              <a:t>: Kohut </a:t>
            </a:r>
            <a:r>
              <a:rPr lang="hu-HU" sz="3000" dirty="0" smtClean="0">
                <a:latin typeface="Mistral" panose="03090702030407020403" pitchFamily="66" charset="0"/>
              </a:rPr>
              <a:t>Magda</a:t>
            </a:r>
            <a:br>
              <a:rPr lang="hu-HU" sz="3000" dirty="0" smtClean="0">
                <a:latin typeface="Mistral" panose="03090702030407020403" pitchFamily="66" charset="0"/>
              </a:rPr>
            </a:br>
            <a:r>
              <a:rPr lang="hu-HU" sz="3000" dirty="0">
                <a:latin typeface="Mistral" panose="03090702030407020403" pitchFamily="66" charset="0"/>
              </a:rPr>
              <a:t>Ö</a:t>
            </a:r>
            <a:r>
              <a:rPr lang="hu-HU" sz="3000" dirty="0" smtClean="0">
                <a:latin typeface="Mistral" panose="03090702030407020403" pitchFamily="66" charset="0"/>
              </a:rPr>
              <a:t>rdög </a:t>
            </a:r>
            <a:r>
              <a:rPr lang="hu-HU" sz="3000" dirty="0">
                <a:latin typeface="Mistral" panose="03090702030407020403" pitchFamily="66" charset="0"/>
              </a:rPr>
              <a:t>fiak: </a:t>
            </a:r>
            <a:r>
              <a:rPr lang="hu-HU" sz="3000" dirty="0" err="1">
                <a:latin typeface="Mistral" panose="03090702030407020403" pitchFamily="66" charset="0"/>
              </a:rPr>
              <a:t>Szacsvay</a:t>
            </a:r>
            <a:r>
              <a:rPr lang="hu-HU" sz="3000" dirty="0">
                <a:latin typeface="Mistral" panose="03090702030407020403" pitchFamily="66" charset="0"/>
              </a:rPr>
              <a:t> László, Benedek Miklós, </a:t>
            </a:r>
            <a:r>
              <a:rPr lang="hu-HU" sz="3000" dirty="0" err="1">
                <a:latin typeface="Mistral" panose="03090702030407020403" pitchFamily="66" charset="0"/>
              </a:rPr>
              <a:t>Felföldy</a:t>
            </a:r>
            <a:r>
              <a:rPr lang="hu-HU" sz="3000" dirty="0">
                <a:latin typeface="Mistral" panose="03090702030407020403" pitchFamily="66" charset="0"/>
              </a:rPr>
              <a:t> </a:t>
            </a:r>
            <a:r>
              <a:rPr lang="hu-HU" sz="3000" dirty="0" err="1" smtClean="0">
                <a:latin typeface="Mistral" panose="03090702030407020403" pitchFamily="66" charset="0"/>
              </a:rPr>
              <a:t>lászló</a:t>
            </a:r>
            <a:r>
              <a:rPr lang="hu-HU" sz="3000" dirty="0">
                <a:latin typeface="Mistral" panose="03090702030407020403" pitchFamily="66" charset="0"/>
              </a:rPr>
              <a:t/>
            </a:r>
            <a:br>
              <a:rPr lang="hu-HU" sz="3000" dirty="0">
                <a:latin typeface="Mistral" panose="03090702030407020403" pitchFamily="66" charset="0"/>
              </a:rPr>
            </a:br>
            <a:r>
              <a:rPr lang="hu-HU" sz="3000" dirty="0" smtClean="0">
                <a:latin typeface="Mistral" panose="03090702030407020403" pitchFamily="66" charset="0"/>
              </a:rPr>
              <a:t>Vándorok</a:t>
            </a:r>
            <a:r>
              <a:rPr lang="hu-HU" sz="3000" dirty="0">
                <a:latin typeface="Mistral" panose="03090702030407020403" pitchFamily="66" charset="0"/>
              </a:rPr>
              <a:t>: Agárdi </a:t>
            </a:r>
            <a:r>
              <a:rPr lang="hu-HU" sz="3000" dirty="0" err="1" smtClean="0">
                <a:latin typeface="Mistral" panose="03090702030407020403" pitchFamily="66" charset="0"/>
              </a:rPr>
              <a:t>Gábor-Kalmár</a:t>
            </a:r>
            <a:r>
              <a:rPr lang="hu-HU" sz="3000" dirty="0">
                <a:latin typeface="Mistral" panose="03090702030407020403" pitchFamily="66" charset="0"/>
              </a:rPr>
              <a:t>, Csurka László- Fejedelem, Őze Lajos- </a:t>
            </a:r>
            <a:r>
              <a:rPr lang="hu-HU" sz="3000" dirty="0" smtClean="0">
                <a:latin typeface="Mistral" panose="03090702030407020403" pitchFamily="66" charset="0"/>
              </a:rPr>
              <a:t>	    Tudós</a:t>
            </a:r>
            <a:br>
              <a:rPr lang="hu-HU" sz="3000" dirty="0" smtClean="0">
                <a:latin typeface="Mistral" panose="03090702030407020403" pitchFamily="66" charset="0"/>
              </a:rPr>
            </a:br>
            <a:r>
              <a:rPr lang="hu-HU" sz="3000" dirty="0" smtClean="0">
                <a:latin typeface="Mistral" panose="03090702030407020403" pitchFamily="66" charset="0"/>
              </a:rPr>
              <a:t>Ledér: Császár Angéla</a:t>
            </a:r>
          </a:p>
          <a:p>
            <a:pPr marL="0" indent="0">
              <a:buNone/>
            </a:pPr>
            <a:endParaRPr lang="hu-HU" dirty="0">
              <a:latin typeface="Mistral" panose="03090702030407020403" pitchFamily="66" charset="0"/>
            </a:endParaRPr>
          </a:p>
        </p:txBody>
      </p:sp>
    </p:spTree>
    <p:extLst>
      <p:ext uri="{BB962C8B-B14F-4D97-AF65-F5344CB8AC3E}">
        <p14:creationId xmlns:p14="http://schemas.microsoft.com/office/powerpoint/2010/main" val="31049434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smtClean="0">
                <a:latin typeface="Mistral" panose="03090702030407020403" pitchFamily="66" charset="0"/>
              </a:rPr>
              <a:t>Csongor és Tünde </a:t>
            </a:r>
            <a:endParaRPr lang="hu-HU" dirty="0">
              <a:latin typeface="Mistral" panose="03090702030407020403" pitchFamily="66" charset="0"/>
            </a:endParaRPr>
          </a:p>
        </p:txBody>
      </p:sp>
      <p:sp>
        <p:nvSpPr>
          <p:cNvPr id="3" name="Tartalom helye 2"/>
          <p:cNvSpPr>
            <a:spLocks noGrp="1"/>
          </p:cNvSpPr>
          <p:nvPr>
            <p:ph idx="1"/>
          </p:nvPr>
        </p:nvSpPr>
        <p:spPr/>
        <p:txBody>
          <a:bodyPr/>
          <a:lstStyle/>
          <a:p>
            <a:pPr marL="0" indent="0">
              <a:buNone/>
            </a:pPr>
            <a:r>
              <a:rPr lang="hu-HU" dirty="0" smtClean="0">
                <a:latin typeface="Mistral" panose="03090702030407020403" pitchFamily="66" charset="0"/>
              </a:rPr>
              <a:t>Székely György írásából:</a:t>
            </a:r>
          </a:p>
          <a:p>
            <a:pPr marL="0" indent="0">
              <a:buNone/>
            </a:pPr>
            <a:r>
              <a:rPr lang="hu-HU" dirty="0" smtClean="0">
                <a:latin typeface="Mistral" panose="03090702030407020403" pitchFamily="66" charset="0"/>
              </a:rPr>
              <a:t>1976-ban </a:t>
            </a:r>
            <a:r>
              <a:rPr lang="hu-HU" dirty="0">
                <a:latin typeface="Mistral" panose="03090702030407020403" pitchFamily="66" charset="0"/>
              </a:rPr>
              <a:t>Sík Ferenc rendezése számára Csányi Árpád különleges játékteret alakított ki. Az egész színpadot fentről induló „kötélzuhatag” vette körül. Ennek mozgatása, változatai, összefogása, szétengedése, akár kellékként való használata egységessé és mégis dinamikussá tette a tulajdonképpen ezáltal mesebelivé váló játékot, amelyet Schäffer Judit folklór stílusban tartott jelmezvilága egészített ki. </a:t>
            </a:r>
            <a:endParaRPr lang="hu-HU" dirty="0">
              <a:latin typeface="Mistral" panose="03090702030407020403" pitchFamily="66" charset="0"/>
            </a:endParaRPr>
          </a:p>
        </p:txBody>
      </p:sp>
    </p:spTree>
    <p:extLst>
      <p:ext uri="{BB962C8B-B14F-4D97-AF65-F5344CB8AC3E}">
        <p14:creationId xmlns:p14="http://schemas.microsoft.com/office/powerpoint/2010/main" val="37667015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eelOff" invX="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rtalom helye 3"/>
          <p:cNvPicPr>
            <a:picLocks noGrp="1" noChangeAspect="1"/>
          </p:cNvPicPr>
          <p:nvPr>
            <p:ph idx="4294967295"/>
          </p:nvPr>
        </p:nvPicPr>
        <p:blipFill>
          <a:blip r:embed="rId2"/>
          <a:stretch>
            <a:fillRect/>
          </a:stretch>
        </p:blipFill>
        <p:spPr>
          <a:xfrm>
            <a:off x="391885" y="467049"/>
            <a:ext cx="3363913" cy="4124325"/>
          </a:xfrm>
          <a:prstGeom prst="rect">
            <a:avLst/>
          </a:prstGeo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325" y="2090057"/>
            <a:ext cx="3050906" cy="4438844"/>
          </a:xfrm>
          <a:prstGeom prst="rect">
            <a:avLst/>
          </a:prstGeom>
        </p:spPr>
      </p:pic>
      <p:sp>
        <p:nvSpPr>
          <p:cNvPr id="6" name="Szövegdoboz 5"/>
          <p:cNvSpPr txBox="1"/>
          <p:nvPr/>
        </p:nvSpPr>
        <p:spPr>
          <a:xfrm>
            <a:off x="391885" y="6159569"/>
            <a:ext cx="3939483" cy="369332"/>
          </a:xfrm>
          <a:prstGeom prst="rect">
            <a:avLst/>
          </a:prstGeom>
          <a:noFill/>
        </p:spPr>
        <p:txBody>
          <a:bodyPr wrap="square" rtlCol="0">
            <a:spAutoFit/>
          </a:bodyPr>
          <a:lstStyle/>
          <a:p>
            <a:r>
              <a:rPr lang="hu-HU" dirty="0" smtClean="0">
                <a:latin typeface="Mistral" panose="03090702030407020403" pitchFamily="66" charset="0"/>
              </a:rPr>
              <a:t>Készítette: a kicsi a nagy az Artúr és az </a:t>
            </a:r>
            <a:r>
              <a:rPr lang="hu-HU" dirty="0" err="1" smtClean="0">
                <a:latin typeface="Mistral" panose="03090702030407020403" pitchFamily="66" charset="0"/>
              </a:rPr>
              <a:t>indijány</a:t>
            </a:r>
            <a:endParaRPr lang="hu-HU" dirty="0">
              <a:latin typeface="Mistral" panose="03090702030407020403" pitchFamily="66" charset="0"/>
            </a:endParaRPr>
          </a:p>
        </p:txBody>
      </p:sp>
    </p:spTree>
    <p:extLst>
      <p:ext uri="{BB962C8B-B14F-4D97-AF65-F5344CB8AC3E}">
        <p14:creationId xmlns:p14="http://schemas.microsoft.com/office/powerpoint/2010/main" val="16950833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eelOff"/>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288</TotalTime>
  <Words>474</Words>
  <Application>Microsoft Office PowerPoint</Application>
  <PresentationFormat>Diavetítés a képernyőre (4:3 oldalarány)</PresentationFormat>
  <Paragraphs>34</Paragraphs>
  <Slides>8</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8</vt:i4>
      </vt:variant>
    </vt:vector>
  </HeadingPairs>
  <TitlesOfParts>
    <vt:vector size="13" baseType="lpstr">
      <vt:lpstr>Arial</vt:lpstr>
      <vt:lpstr>Calibri</vt:lpstr>
      <vt:lpstr>Calibri Light</vt:lpstr>
      <vt:lpstr>Mistral</vt:lpstr>
      <vt:lpstr>Office-téma</vt:lpstr>
      <vt:lpstr>Csongor és Tünde, ahogy Sík Ferenc megálmodta</vt:lpstr>
      <vt:lpstr>Sík Ferencről röviden</vt:lpstr>
      <vt:lpstr>Sík Ferencről röviden</vt:lpstr>
      <vt:lpstr>Színháztörténeti helyzetelmzés</vt:lpstr>
      <vt:lpstr>Csongor és Tünde </vt:lpstr>
      <vt:lpstr>Szereplők és egyéb fontos személyek</vt:lpstr>
      <vt:lpstr>Csongor és Tünde </vt:lpstr>
      <vt:lpstr>PowerPoint bemutató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Israel</dc:creator>
  <cp:lastModifiedBy>Kovács Szilvia</cp:lastModifiedBy>
  <cp:revision>40</cp:revision>
  <dcterms:created xsi:type="dcterms:W3CDTF">2016-03-18T17:18:53Z</dcterms:created>
  <dcterms:modified xsi:type="dcterms:W3CDTF">2016-03-20T19:11:11Z</dcterms:modified>
</cp:coreProperties>
</file>